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58" r:id="rId3"/>
    <p:sldId id="259" r:id="rId4"/>
    <p:sldId id="267" r:id="rId5"/>
    <p:sldId id="268" r:id="rId6"/>
    <p:sldId id="269" r:id="rId7"/>
    <p:sldId id="256" r:id="rId8"/>
    <p:sldId id="257" r:id="rId9"/>
    <p:sldId id="271" r:id="rId10"/>
    <p:sldId id="260" r:id="rId11"/>
    <p:sldId id="261" r:id="rId12"/>
    <p:sldId id="263" r:id="rId13"/>
    <p:sldId id="264" r:id="rId14"/>
    <p:sldId id="265" r:id="rId15"/>
    <p:sldId id="266"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4" d="100"/>
          <a:sy n="64" d="100"/>
        </p:scale>
        <p:origin x="-108"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1E7E0CE-757C-4EEA-8604-3C2F6A2B55CE}" type="datetimeFigureOut">
              <a:rPr lang="en-US" smtClean="0"/>
              <a:pPr/>
              <a:t>4/15/2009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6B33CB1-25A9-495D-A581-F088E897350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E7E0CE-757C-4EEA-8604-3C2F6A2B55CE}" type="datetimeFigureOut">
              <a:rPr lang="en-US" smtClean="0"/>
              <a:pPr/>
              <a:t>4/15/2009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B33CB1-25A9-495D-A581-F088E89735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E7E0CE-757C-4EEA-8604-3C2F6A2B55CE}" type="datetimeFigureOut">
              <a:rPr lang="en-US" smtClean="0"/>
              <a:pPr/>
              <a:t>4/15/2009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B33CB1-25A9-495D-A581-F088E89735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E7E0CE-757C-4EEA-8604-3C2F6A2B55CE}" type="datetimeFigureOut">
              <a:rPr lang="en-US" smtClean="0"/>
              <a:pPr/>
              <a:t>4/15/2009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B33CB1-25A9-495D-A581-F088E89735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1E7E0CE-757C-4EEA-8604-3C2F6A2B55CE}" type="datetimeFigureOut">
              <a:rPr lang="en-US" smtClean="0"/>
              <a:pPr/>
              <a:t>4/15/2009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B33CB1-25A9-495D-A581-F088E897350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1E7E0CE-757C-4EEA-8604-3C2F6A2B55CE}" type="datetimeFigureOut">
              <a:rPr lang="en-US" smtClean="0"/>
              <a:pPr/>
              <a:t>4/15/2009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B33CB1-25A9-495D-A581-F088E897350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1E7E0CE-757C-4EEA-8604-3C2F6A2B55CE}" type="datetimeFigureOut">
              <a:rPr lang="en-US" smtClean="0"/>
              <a:pPr/>
              <a:t>4/15/2009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B33CB1-25A9-495D-A581-F088E897350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1E7E0CE-757C-4EEA-8604-3C2F6A2B55CE}" type="datetimeFigureOut">
              <a:rPr lang="en-US" smtClean="0"/>
              <a:pPr/>
              <a:t>4/15/2009</a:t>
            </a:fld>
            <a:endParaRPr lang="en-US"/>
          </a:p>
        </p:txBody>
      </p:sp>
      <p:sp>
        <p:nvSpPr>
          <p:cNvPr id="8" name="Slide Number Placeholder 7"/>
          <p:cNvSpPr>
            <a:spLocks noGrp="1"/>
          </p:cNvSpPr>
          <p:nvPr>
            <p:ph type="sldNum" sz="quarter" idx="11"/>
          </p:nvPr>
        </p:nvSpPr>
        <p:spPr/>
        <p:txBody>
          <a:bodyPr/>
          <a:lstStyle/>
          <a:p>
            <a:fld id="{F6B33CB1-25A9-495D-A581-F088E8973503}"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E7E0CE-757C-4EEA-8604-3C2F6A2B55CE}" type="datetimeFigureOut">
              <a:rPr lang="en-US" smtClean="0"/>
              <a:pPr/>
              <a:t>4/15/2009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B33CB1-25A9-495D-A581-F088E89735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1E7E0CE-757C-4EEA-8604-3C2F6A2B55CE}" type="datetimeFigureOut">
              <a:rPr lang="en-US" smtClean="0"/>
              <a:pPr/>
              <a:t>4/15/2009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F6B33CB1-25A9-495D-A581-F088E897350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61E7E0CE-757C-4EEA-8604-3C2F6A2B55CE}" type="datetimeFigureOut">
              <a:rPr lang="en-US" smtClean="0"/>
              <a:pPr/>
              <a:t>4/15/2009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B33CB1-25A9-495D-A581-F088E897350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61E7E0CE-757C-4EEA-8604-3C2F6A2B55CE}" type="datetimeFigureOut">
              <a:rPr lang="en-US" smtClean="0"/>
              <a:pPr/>
              <a:t>4/15/2009</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F6B33CB1-25A9-495D-A581-F088E897350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 Target="slide9.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sz="7200" smtClean="0"/>
              <a:t>Reading</a:t>
            </a:r>
            <a:r>
              <a:rPr smtClean="0"/>
              <a:t> </a:t>
            </a:r>
            <a:r>
              <a:rPr sz="7200" smtClean="0"/>
              <a:t>Don't fix no Chevys</a:t>
            </a:r>
            <a:endParaRPr lang="en-US" sz="7200" dirty="0"/>
          </a:p>
        </p:txBody>
      </p:sp>
      <p:sp>
        <p:nvSpPr>
          <p:cNvPr id="5" name="Subtitle 4"/>
          <p:cNvSpPr>
            <a:spLocks noGrp="1"/>
          </p:cNvSpPr>
          <p:nvPr>
            <p:ph type="subTitle" idx="1"/>
          </p:nvPr>
        </p:nvSpPr>
        <p:spPr/>
        <p:txBody>
          <a:bodyPr/>
          <a:lstStyle/>
          <a:p>
            <a:r>
              <a:rPr lang="en-US" dirty="0" smtClean="0"/>
              <a:t>Kristin Cielocha and Dan Hogan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2743200"/>
            <a:ext cx="6477000" cy="2585323"/>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buFont typeface="Arial" pitchFamily="34" charset="0"/>
              <a:buChar char="•"/>
            </a:pPr>
            <a:r>
              <a:rPr lang="en-US" dirty="0" smtClean="0"/>
              <a:t>The front and the back inside covers list the participants, the type of school they went to and grade, their race/ethnicity, and their school performance.</a:t>
            </a:r>
          </a:p>
          <a:p>
            <a:pPr>
              <a:buFont typeface="Arial" pitchFamily="34" charset="0"/>
              <a:buChar char="•"/>
            </a:pPr>
            <a:r>
              <a:rPr lang="en-US" dirty="0" smtClean="0"/>
              <a:t>Then, after each chapter, they included a section called “Meet the Crew” where you get to know each participant more in depth.</a:t>
            </a:r>
          </a:p>
          <a:p>
            <a:pPr>
              <a:buFont typeface="Arial" pitchFamily="34" charset="0"/>
              <a:buChar char="•"/>
            </a:pPr>
            <a:r>
              <a:rPr lang="en-US" dirty="0" smtClean="0"/>
              <a:t>To get to know the boys in this study more AND try out a strategy that works well with boys (and girls), we’ll do “The Hot Seat” </a:t>
            </a:r>
          </a:p>
        </p:txBody>
      </p:sp>
      <p:sp>
        <p:nvSpPr>
          <p:cNvPr id="5" name="TextBox 4"/>
          <p:cNvSpPr txBox="1"/>
          <p:nvPr/>
        </p:nvSpPr>
        <p:spPr>
          <a:xfrm>
            <a:off x="2971800" y="1143000"/>
            <a:ext cx="6019800" cy="646331"/>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n-US" sz="3600" dirty="0" smtClean="0">
                <a:latin typeface="+mj-lt"/>
              </a:rPr>
              <a:t>Structure of Their Book</a:t>
            </a:r>
            <a:endParaRPr lang="en-US" sz="3600" dirty="0">
              <a:latin typeface="+mj-lt"/>
            </a:endParaRPr>
          </a:p>
        </p:txBody>
      </p:sp>
      <p:pic>
        <p:nvPicPr>
          <p:cNvPr id="5122" name="Picture 2" descr="C:\Documents and Settings\kristin cielocha\Local Settings\Temporary Internet Files\Content.IE5\9G0YRDQ6\MPj04395410000[1].jpg"/>
          <p:cNvPicPr>
            <a:picLocks noChangeAspect="1" noChangeArrowheads="1"/>
          </p:cNvPicPr>
          <p:nvPr/>
        </p:nvPicPr>
        <p:blipFill>
          <a:blip r:embed="rId2" cstate="print"/>
          <a:srcRect/>
          <a:stretch>
            <a:fillRect/>
          </a:stretch>
        </p:blipFill>
        <p:spPr bwMode="auto">
          <a:xfrm>
            <a:off x="228600" y="457200"/>
            <a:ext cx="2895600" cy="190558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2667000"/>
            <a:ext cx="6477000" cy="3447098"/>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buFontTx/>
              <a:buNone/>
            </a:pPr>
            <a:r>
              <a:rPr lang="en-US" u="sng" dirty="0" smtClean="0"/>
              <a:t>R</a:t>
            </a:r>
            <a:r>
              <a:rPr lang="en-US" sz="2000" u="sng" dirty="0" smtClean="0"/>
              <a:t>ethinking their goals</a:t>
            </a:r>
          </a:p>
          <a:p>
            <a:r>
              <a:rPr lang="en-US" sz="2000" dirty="0" smtClean="0"/>
              <a:t>New definition of </a:t>
            </a:r>
            <a:r>
              <a:rPr lang="en-US" sz="2000" dirty="0" smtClean="0"/>
              <a:t>literacy</a:t>
            </a:r>
          </a:p>
          <a:p>
            <a:endParaRPr lang="en-US" sz="2000" dirty="0" smtClean="0"/>
          </a:p>
          <a:p>
            <a:pPr>
              <a:buFontTx/>
              <a:buNone/>
            </a:pPr>
            <a:r>
              <a:rPr lang="en-US" sz="2000" u="sng" dirty="0" smtClean="0"/>
              <a:t>Caring</a:t>
            </a:r>
          </a:p>
          <a:p>
            <a:r>
              <a:rPr lang="en-US" sz="2000" dirty="0" smtClean="0"/>
              <a:t>Teach kids? Or Teach subject?</a:t>
            </a:r>
          </a:p>
          <a:p>
            <a:r>
              <a:rPr lang="en-US" sz="2000" dirty="0" smtClean="0"/>
              <a:t>Teach responsively (make adjustments)</a:t>
            </a:r>
          </a:p>
          <a:p>
            <a:r>
              <a:rPr lang="en-US" sz="2000" dirty="0" smtClean="0"/>
              <a:t>Recognize them as individuals &amp; make connections</a:t>
            </a:r>
          </a:p>
          <a:p>
            <a:r>
              <a:rPr lang="en-US" sz="2000" dirty="0" smtClean="0"/>
              <a:t>“We can’t teach them to care, even though doing so seems to be a prerequisite…”</a:t>
            </a:r>
          </a:p>
          <a:p>
            <a:pPr>
              <a:buFont typeface="Arial" pitchFamily="34" charset="0"/>
              <a:buChar char="•"/>
            </a:pPr>
            <a:endParaRPr lang="en-US" dirty="0"/>
          </a:p>
        </p:txBody>
      </p:sp>
      <p:sp>
        <p:nvSpPr>
          <p:cNvPr id="5" name="TextBox 4"/>
          <p:cNvSpPr txBox="1"/>
          <p:nvPr/>
        </p:nvSpPr>
        <p:spPr>
          <a:xfrm>
            <a:off x="2057400" y="228600"/>
            <a:ext cx="6019800" cy="769441"/>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pPr algn="ctr"/>
            <a:r>
              <a:rPr lang="en-US" sz="4400" dirty="0" smtClean="0">
                <a:latin typeface="+mj-lt"/>
              </a:rPr>
              <a:t>Their Findings:</a:t>
            </a:r>
            <a:endParaRPr lang="en-US" sz="4400" dirty="0">
              <a:latin typeface="+mj-lt"/>
            </a:endParaRPr>
          </a:p>
        </p:txBody>
      </p:sp>
      <p:pic>
        <p:nvPicPr>
          <p:cNvPr id="6147" name="Picture 3" descr="C:\Documents and Settings\kristin cielocha\Local Settings\Temporary Internet Files\Content.IE5\XBH1EK1N\MPj04393990000[1].jpg"/>
          <p:cNvPicPr>
            <a:picLocks noChangeAspect="1" noChangeArrowheads="1"/>
          </p:cNvPicPr>
          <p:nvPr/>
        </p:nvPicPr>
        <p:blipFill>
          <a:blip r:embed="rId2" cstate="print"/>
          <a:srcRect/>
          <a:stretch>
            <a:fillRect/>
          </a:stretch>
        </p:blipFill>
        <p:spPr bwMode="auto">
          <a:xfrm>
            <a:off x="304800" y="228600"/>
            <a:ext cx="1577050" cy="23622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7" name="TextBox 6"/>
          <p:cNvSpPr txBox="1"/>
          <p:nvPr/>
        </p:nvSpPr>
        <p:spPr>
          <a:xfrm>
            <a:off x="2438400" y="1143000"/>
            <a:ext cx="5105400" cy="461665"/>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pPr algn="ctr"/>
            <a:r>
              <a:rPr lang="en-US" sz="2400" dirty="0" smtClean="0"/>
              <a:t>Why Do We Teach?</a:t>
            </a:r>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28800" y="1828800"/>
            <a:ext cx="6477000" cy="4616648"/>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lvl="1"/>
            <a:r>
              <a:rPr lang="en-US" sz="2400" dirty="0"/>
              <a:t>The power of </a:t>
            </a:r>
            <a:r>
              <a:rPr lang="en-US" sz="2400" dirty="0" smtClean="0"/>
              <a:t>inquiry</a:t>
            </a:r>
          </a:p>
          <a:p>
            <a:pPr lvl="1">
              <a:buFont typeface="Arial" pitchFamily="34" charset="0"/>
              <a:buChar char="•"/>
            </a:pPr>
            <a:r>
              <a:rPr lang="en-US" dirty="0" smtClean="0"/>
              <a:t>Inquiry projects allow for “flow” </a:t>
            </a:r>
          </a:p>
          <a:p>
            <a:pPr lvl="2">
              <a:buFont typeface="Arial" pitchFamily="34" charset="0"/>
              <a:buChar char="•"/>
            </a:pPr>
            <a:r>
              <a:rPr lang="en-US" dirty="0" smtClean="0"/>
              <a:t>“the state in which people are so involved in an activity that nothing else seems to matter”</a:t>
            </a:r>
          </a:p>
          <a:p>
            <a:pPr lvl="2">
              <a:buFont typeface="Arial" pitchFamily="34" charset="0"/>
              <a:buChar char="•"/>
            </a:pPr>
            <a:r>
              <a:rPr lang="en-US" dirty="0" smtClean="0"/>
              <a:t>Requires a feeling of competence and control of skills for a task. </a:t>
            </a:r>
          </a:p>
          <a:p>
            <a:pPr lvl="1">
              <a:buFont typeface="Arial" pitchFamily="34" charset="0"/>
              <a:buChar char="•"/>
            </a:pPr>
            <a:r>
              <a:rPr lang="en-US" dirty="0" smtClean="0"/>
              <a:t>How </a:t>
            </a:r>
            <a:r>
              <a:rPr lang="en-US" dirty="0"/>
              <a:t>inquiry challenges the </a:t>
            </a:r>
            <a:r>
              <a:rPr lang="en-US" dirty="0" smtClean="0"/>
              <a:t>traditional</a:t>
            </a:r>
          </a:p>
          <a:p>
            <a:pPr lvl="2">
              <a:buFont typeface="Arial" pitchFamily="34" charset="0"/>
              <a:buChar char="•"/>
            </a:pPr>
            <a:r>
              <a:rPr lang="en-US" dirty="0"/>
              <a:t> </a:t>
            </a:r>
            <a:r>
              <a:rPr lang="en-US" dirty="0" smtClean="0"/>
              <a:t>Authors call for change from teacher/information centered instruction to student-centered model</a:t>
            </a:r>
          </a:p>
          <a:p>
            <a:pPr lvl="1">
              <a:buFont typeface="Arial" pitchFamily="34" charset="0"/>
              <a:buChar char="•"/>
            </a:pPr>
            <a:r>
              <a:rPr lang="en-US" dirty="0" smtClean="0"/>
              <a:t>How </a:t>
            </a:r>
            <a:r>
              <a:rPr lang="en-US" dirty="0"/>
              <a:t>these findings challenge </a:t>
            </a:r>
            <a:r>
              <a:rPr lang="en-US" dirty="0" smtClean="0"/>
              <a:t>us</a:t>
            </a:r>
          </a:p>
          <a:p>
            <a:pPr lvl="2">
              <a:buFont typeface="Arial" pitchFamily="34" charset="0"/>
              <a:buChar char="•"/>
            </a:pPr>
            <a:r>
              <a:rPr lang="en-US" dirty="0" smtClean="0"/>
              <a:t>Move away from only teacher-selected projects to allow more choice.</a:t>
            </a:r>
          </a:p>
          <a:p>
            <a:pPr lvl="2">
              <a:buFont typeface="Arial" pitchFamily="34" charset="0"/>
              <a:buChar char="•"/>
            </a:pPr>
            <a:r>
              <a:rPr lang="en-US" dirty="0" smtClean="0"/>
              <a:t>Include students in developing grading criteria to promote more motivation and competence.</a:t>
            </a:r>
            <a:endParaRPr lang="en-US" dirty="0"/>
          </a:p>
          <a:p>
            <a:pPr>
              <a:buFont typeface="Arial" pitchFamily="34" charset="0"/>
              <a:buChar char="•"/>
            </a:pPr>
            <a:endParaRPr lang="en-US" dirty="0"/>
          </a:p>
        </p:txBody>
      </p:sp>
      <p:sp>
        <p:nvSpPr>
          <p:cNvPr id="5" name="TextBox 4"/>
          <p:cNvSpPr txBox="1"/>
          <p:nvPr/>
        </p:nvSpPr>
        <p:spPr>
          <a:xfrm>
            <a:off x="2057400" y="228600"/>
            <a:ext cx="6019800" cy="769441"/>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pPr algn="ctr"/>
            <a:r>
              <a:rPr lang="en-US" sz="4400" dirty="0" smtClean="0">
                <a:latin typeface="+mj-lt"/>
              </a:rPr>
              <a:t>Their Findings:</a:t>
            </a:r>
            <a:endParaRPr lang="en-US" sz="4400" dirty="0">
              <a:latin typeface="+mj-lt"/>
            </a:endParaRPr>
          </a:p>
        </p:txBody>
      </p:sp>
      <p:sp>
        <p:nvSpPr>
          <p:cNvPr id="7" name="TextBox 6"/>
          <p:cNvSpPr txBox="1"/>
          <p:nvPr/>
        </p:nvSpPr>
        <p:spPr>
          <a:xfrm>
            <a:off x="2438400" y="1143000"/>
            <a:ext cx="5105400" cy="461665"/>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pPr algn="ctr"/>
            <a:r>
              <a:rPr lang="en-US" sz="2400" dirty="0" smtClean="0"/>
              <a:t>What Do We Teach?</a:t>
            </a:r>
            <a:endParaRPr lang="en-US" sz="2400" dirty="0"/>
          </a:p>
        </p:txBody>
      </p:sp>
      <p:pic>
        <p:nvPicPr>
          <p:cNvPr id="20486" name="Picture 6" descr="C:\Documents and Settings\kristin cielocha\Local Settings\Temporary Internet Files\Content.IE5\H5KSV6MS\MPj04394060000[1].jpg"/>
          <p:cNvPicPr>
            <a:picLocks noChangeAspect="1" noChangeArrowheads="1"/>
          </p:cNvPicPr>
          <p:nvPr/>
        </p:nvPicPr>
        <p:blipFill>
          <a:blip r:embed="rId2" cstate="print"/>
          <a:srcRect/>
          <a:stretch>
            <a:fillRect/>
          </a:stretch>
        </p:blipFill>
        <p:spPr bwMode="auto">
          <a:xfrm>
            <a:off x="228600" y="304800"/>
            <a:ext cx="1609344" cy="240371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2667000"/>
            <a:ext cx="6477000" cy="3890296"/>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marL="0" lvl="1"/>
            <a:r>
              <a:rPr lang="en-US" sz="3200" dirty="0" smtClean="0"/>
              <a:t>The Selection of </a:t>
            </a:r>
            <a:r>
              <a:rPr lang="en-US" sz="3200" dirty="0" smtClean="0"/>
              <a:t>Texts</a:t>
            </a:r>
          </a:p>
          <a:p>
            <a:pPr marL="0" lvl="1"/>
            <a:endParaRPr lang="en-US" sz="2400" dirty="0" smtClean="0"/>
          </a:p>
          <a:p>
            <a:pPr>
              <a:lnSpc>
                <a:spcPct val="90000"/>
              </a:lnSpc>
            </a:pPr>
            <a:r>
              <a:rPr lang="en-US" sz="2400" dirty="0" smtClean="0"/>
              <a:t>Look </a:t>
            </a:r>
            <a:r>
              <a:rPr lang="en-US" sz="2400" dirty="0" smtClean="0"/>
              <a:t>at nontraditional texts</a:t>
            </a:r>
          </a:p>
          <a:p>
            <a:pPr>
              <a:lnSpc>
                <a:spcPct val="90000"/>
              </a:lnSpc>
            </a:pPr>
            <a:r>
              <a:rPr lang="en-US" sz="2400" dirty="0" smtClean="0"/>
              <a:t>If too hard, will turn off</a:t>
            </a:r>
          </a:p>
          <a:p>
            <a:pPr>
              <a:lnSpc>
                <a:spcPct val="90000"/>
              </a:lnSpc>
            </a:pPr>
            <a:r>
              <a:rPr lang="en-US" sz="2400" dirty="0" smtClean="0"/>
              <a:t>Nonliterary texts could bridge the gap to literary texts</a:t>
            </a:r>
          </a:p>
          <a:p>
            <a:pPr>
              <a:lnSpc>
                <a:spcPct val="90000"/>
              </a:lnSpc>
            </a:pPr>
            <a:r>
              <a:rPr lang="en-US" sz="2400" dirty="0" smtClean="0"/>
              <a:t>Shorter texts</a:t>
            </a:r>
          </a:p>
          <a:p>
            <a:pPr>
              <a:lnSpc>
                <a:spcPct val="90000"/>
              </a:lnSpc>
            </a:pPr>
            <a:r>
              <a:rPr lang="en-US" sz="2400" dirty="0" smtClean="0"/>
              <a:t>Humor?</a:t>
            </a:r>
          </a:p>
          <a:p>
            <a:pPr>
              <a:lnSpc>
                <a:spcPct val="90000"/>
              </a:lnSpc>
            </a:pPr>
            <a:r>
              <a:rPr lang="en-US" sz="2400" dirty="0" smtClean="0"/>
              <a:t>Choice – more &amp; wider variety </a:t>
            </a:r>
          </a:p>
          <a:p>
            <a:pPr>
              <a:lnSpc>
                <a:spcPct val="90000"/>
              </a:lnSpc>
              <a:buFontTx/>
              <a:buNone/>
            </a:pPr>
            <a:r>
              <a:rPr lang="en-US" sz="2400" dirty="0" smtClean="0"/>
              <a:t>	-know more about pop culture texts</a:t>
            </a:r>
          </a:p>
          <a:p>
            <a:pPr>
              <a:buFont typeface="Arial" pitchFamily="34" charset="0"/>
              <a:buChar char="•"/>
            </a:pPr>
            <a:endParaRPr lang="en-US" dirty="0"/>
          </a:p>
        </p:txBody>
      </p:sp>
      <p:sp>
        <p:nvSpPr>
          <p:cNvPr id="5" name="TextBox 4"/>
          <p:cNvSpPr txBox="1"/>
          <p:nvPr/>
        </p:nvSpPr>
        <p:spPr>
          <a:xfrm>
            <a:off x="2057400" y="228600"/>
            <a:ext cx="6019800" cy="769441"/>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pPr algn="ctr"/>
            <a:r>
              <a:rPr lang="en-US" sz="4400" dirty="0" smtClean="0">
                <a:latin typeface="+mj-lt"/>
              </a:rPr>
              <a:t>Their Findings:</a:t>
            </a:r>
            <a:endParaRPr lang="en-US" sz="4400" dirty="0">
              <a:latin typeface="+mj-lt"/>
            </a:endParaRPr>
          </a:p>
        </p:txBody>
      </p:sp>
      <p:sp>
        <p:nvSpPr>
          <p:cNvPr id="7" name="TextBox 6"/>
          <p:cNvSpPr txBox="1"/>
          <p:nvPr/>
        </p:nvSpPr>
        <p:spPr>
          <a:xfrm>
            <a:off x="2438400" y="1143000"/>
            <a:ext cx="5105400" cy="461665"/>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pPr algn="ctr"/>
            <a:r>
              <a:rPr lang="en-US" sz="2400" dirty="0" smtClean="0"/>
              <a:t>What Do We Teach?</a:t>
            </a:r>
            <a:endParaRPr lang="en-US" sz="2400" dirty="0"/>
          </a:p>
        </p:txBody>
      </p:sp>
      <p:pic>
        <p:nvPicPr>
          <p:cNvPr id="21511" name="Picture 7" descr="C:\Documents and Settings\kristin cielocha\Local Settings\Temporary Internet Files\Content.IE5\FHJ5JXL7\MPj04395370000[1].jpg"/>
          <p:cNvPicPr>
            <a:picLocks noChangeAspect="1" noChangeArrowheads="1"/>
          </p:cNvPicPr>
          <p:nvPr/>
        </p:nvPicPr>
        <p:blipFill>
          <a:blip r:embed="rId2" cstate="print"/>
          <a:srcRect/>
          <a:stretch>
            <a:fillRect/>
          </a:stretch>
        </p:blipFill>
        <p:spPr bwMode="auto">
          <a:xfrm>
            <a:off x="304800" y="304800"/>
            <a:ext cx="1450848" cy="217316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81200" y="1905000"/>
            <a:ext cx="6477000" cy="3877985"/>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400" dirty="0" smtClean="0"/>
              <a:t>Frontloading</a:t>
            </a:r>
          </a:p>
          <a:p>
            <a:pPr>
              <a:buFont typeface="Arial" pitchFamily="34" charset="0"/>
              <a:buChar char="•"/>
            </a:pPr>
            <a:r>
              <a:rPr lang="en-US" dirty="0" smtClean="0"/>
              <a:t>“The boys’ insistence on the importance of being competent and on being faced with an appropriate challenge bring home the need to do much of our teaching BEFORE we ask students to read texts.”</a:t>
            </a:r>
          </a:p>
          <a:p>
            <a:pPr>
              <a:buFont typeface="Arial" pitchFamily="34" charset="0"/>
              <a:buChar char="•"/>
            </a:pPr>
            <a:r>
              <a:rPr lang="en-US" dirty="0" smtClean="0"/>
              <a:t>Use more pre-reading strategies to develop a sense of competence.</a:t>
            </a:r>
          </a:p>
          <a:p>
            <a:pPr>
              <a:buFont typeface="Arial" pitchFamily="34" charset="0"/>
              <a:buChar char="•"/>
            </a:pPr>
            <a:endParaRPr lang="en-US" dirty="0" smtClean="0"/>
          </a:p>
          <a:p>
            <a:r>
              <a:rPr lang="en-US" sz="2400" dirty="0" smtClean="0"/>
              <a:t>Making Reading Social </a:t>
            </a:r>
          </a:p>
          <a:p>
            <a:pPr>
              <a:buFont typeface="Arial" pitchFamily="34" charset="0"/>
              <a:buChar char="•"/>
            </a:pPr>
            <a:r>
              <a:rPr lang="en-US" dirty="0" smtClean="0"/>
              <a:t>“Boys stressed how working with others provided intrinsic motivation. “</a:t>
            </a:r>
          </a:p>
          <a:p>
            <a:pPr>
              <a:buFont typeface="Arial" pitchFamily="34" charset="0"/>
              <a:buChar char="•"/>
            </a:pPr>
            <a:r>
              <a:rPr lang="en-US" dirty="0" smtClean="0"/>
              <a:t>Tap into funds of knowledge that exist in students’ homes. </a:t>
            </a:r>
            <a:endParaRPr lang="en-US" dirty="0"/>
          </a:p>
        </p:txBody>
      </p:sp>
      <p:sp>
        <p:nvSpPr>
          <p:cNvPr id="5" name="TextBox 4"/>
          <p:cNvSpPr txBox="1"/>
          <p:nvPr/>
        </p:nvSpPr>
        <p:spPr>
          <a:xfrm>
            <a:off x="2057400" y="228600"/>
            <a:ext cx="6019800" cy="769441"/>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pPr algn="ctr"/>
            <a:r>
              <a:rPr lang="en-US" sz="4400" dirty="0" smtClean="0">
                <a:latin typeface="+mj-lt"/>
              </a:rPr>
              <a:t>Their Findings:</a:t>
            </a:r>
            <a:endParaRPr lang="en-US" sz="4400" dirty="0">
              <a:latin typeface="+mj-lt"/>
            </a:endParaRPr>
          </a:p>
        </p:txBody>
      </p:sp>
      <p:sp>
        <p:nvSpPr>
          <p:cNvPr id="7" name="TextBox 6"/>
          <p:cNvSpPr txBox="1"/>
          <p:nvPr/>
        </p:nvSpPr>
        <p:spPr>
          <a:xfrm>
            <a:off x="2438400" y="1143000"/>
            <a:ext cx="5105400" cy="461665"/>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pPr algn="ctr"/>
            <a:r>
              <a:rPr lang="en-US" sz="2400" dirty="0" smtClean="0"/>
              <a:t>How Do We Teach?</a:t>
            </a:r>
            <a:endParaRPr lang="en-US" sz="2400" dirty="0"/>
          </a:p>
        </p:txBody>
      </p:sp>
      <p:pic>
        <p:nvPicPr>
          <p:cNvPr id="22530" name="Picture 2" descr="C:\Documents and Settings\kristin cielocha\Local Settings\Temporary Internet Files\Content.IE5\FHJ5JXL7\MPj04393300000[1].jpg"/>
          <p:cNvPicPr>
            <a:picLocks noChangeAspect="1" noChangeArrowheads="1"/>
          </p:cNvPicPr>
          <p:nvPr/>
        </p:nvPicPr>
        <p:blipFill>
          <a:blip r:embed="rId2" cstate="print"/>
          <a:srcRect/>
          <a:stretch>
            <a:fillRect/>
          </a:stretch>
        </p:blipFill>
        <p:spPr bwMode="auto">
          <a:xfrm>
            <a:off x="228600" y="304800"/>
            <a:ext cx="1524000" cy="227584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181285"/>
            <a:ext cx="8458200" cy="4524315"/>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buFont typeface="Arial" pitchFamily="34" charset="0"/>
              <a:buChar char="•"/>
            </a:pPr>
            <a:r>
              <a:rPr lang="en-US" dirty="0"/>
              <a:t> </a:t>
            </a:r>
            <a:r>
              <a:rPr lang="en-US" dirty="0" smtClean="0"/>
              <a:t>It seems obvious that we </a:t>
            </a:r>
            <a:r>
              <a:rPr lang="en-US" dirty="0"/>
              <a:t>should care about our students and get to know </a:t>
            </a:r>
            <a:r>
              <a:rPr lang="en-US" dirty="0" smtClean="0"/>
              <a:t>them…</a:t>
            </a:r>
            <a:endParaRPr lang="en-US" dirty="0"/>
          </a:p>
          <a:p>
            <a:pPr lvl="1"/>
            <a:r>
              <a:rPr lang="en-US" dirty="0" smtClean="0"/>
              <a:t>…But </a:t>
            </a:r>
            <a:r>
              <a:rPr lang="en-US" dirty="0"/>
              <a:t>maybe we can be more attentive to things like music/ TV shows they are listening to, going to kids’ events even non-school related activities</a:t>
            </a:r>
            <a:r>
              <a:rPr lang="en-US" dirty="0" smtClean="0"/>
              <a:t>.</a:t>
            </a:r>
          </a:p>
          <a:p>
            <a:pPr lvl="1"/>
            <a:endParaRPr lang="en-US" dirty="0"/>
          </a:p>
          <a:p>
            <a:pPr>
              <a:buFont typeface="Arial" pitchFamily="34" charset="0"/>
              <a:buChar char="•"/>
            </a:pPr>
            <a:r>
              <a:rPr lang="en-US" dirty="0" smtClean="0"/>
              <a:t>It seems </a:t>
            </a:r>
            <a:r>
              <a:rPr lang="en-US" dirty="0"/>
              <a:t>obvious that boys would enjoy shorter texts versus longer </a:t>
            </a:r>
            <a:r>
              <a:rPr lang="en-US" dirty="0" smtClean="0"/>
              <a:t>texts...</a:t>
            </a:r>
            <a:endParaRPr lang="en-US" dirty="0"/>
          </a:p>
          <a:p>
            <a:pPr lvl="1"/>
            <a:r>
              <a:rPr lang="en-US" dirty="0" smtClean="0"/>
              <a:t>…But </a:t>
            </a:r>
            <a:r>
              <a:rPr lang="en-US" dirty="0"/>
              <a:t>we could reevaluate what is “good reading material” to include internet, newspapers, magazines, graphic novels, etc. </a:t>
            </a:r>
            <a:endParaRPr lang="en-US" dirty="0" smtClean="0"/>
          </a:p>
          <a:p>
            <a:pPr lvl="1"/>
            <a:endParaRPr lang="en-US" dirty="0"/>
          </a:p>
          <a:p>
            <a:pPr>
              <a:buFont typeface="Arial" pitchFamily="34" charset="0"/>
              <a:buChar char="•"/>
            </a:pPr>
            <a:r>
              <a:rPr lang="en-US" dirty="0" smtClean="0"/>
              <a:t>It seems </a:t>
            </a:r>
            <a:r>
              <a:rPr lang="en-US" dirty="0"/>
              <a:t>obvious that boys would enjoy an action-filled text over a descriptive </a:t>
            </a:r>
            <a:r>
              <a:rPr lang="en-US" dirty="0" smtClean="0"/>
              <a:t>text…</a:t>
            </a:r>
          </a:p>
          <a:p>
            <a:pPr lvl="1"/>
            <a:r>
              <a:rPr lang="en-US" dirty="0" smtClean="0"/>
              <a:t>…But we could consider using more-appealing texts in class. </a:t>
            </a:r>
          </a:p>
          <a:p>
            <a:pPr lvl="1"/>
            <a:endParaRPr lang="en-US" dirty="0"/>
          </a:p>
          <a:p>
            <a:pPr>
              <a:buFont typeface="Arial" pitchFamily="34" charset="0"/>
              <a:buChar char="•"/>
            </a:pPr>
            <a:r>
              <a:rPr lang="en-US" dirty="0" smtClean="0"/>
              <a:t>It seems </a:t>
            </a:r>
            <a:r>
              <a:rPr lang="en-US" dirty="0"/>
              <a:t>obvious not to make broad generalizations about </a:t>
            </a:r>
            <a:r>
              <a:rPr lang="en-US" dirty="0" smtClean="0"/>
              <a:t>boys…</a:t>
            </a:r>
          </a:p>
          <a:p>
            <a:r>
              <a:rPr lang="en-US" dirty="0" smtClean="0"/>
              <a:t>        …But we could get to know our students’ interests a little better. </a:t>
            </a:r>
            <a:endParaRPr lang="en-US" dirty="0"/>
          </a:p>
        </p:txBody>
      </p:sp>
      <p:sp>
        <p:nvSpPr>
          <p:cNvPr id="5" name="TextBox 4"/>
          <p:cNvSpPr txBox="1"/>
          <p:nvPr/>
        </p:nvSpPr>
        <p:spPr>
          <a:xfrm>
            <a:off x="2819400" y="685800"/>
            <a:ext cx="6019800" cy="769441"/>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pPr algn="ctr"/>
            <a:r>
              <a:rPr lang="en-US" sz="4400" dirty="0" smtClean="0">
                <a:latin typeface="+mj-lt"/>
              </a:rPr>
              <a:t>Our Reactions </a:t>
            </a:r>
            <a:endParaRPr lang="en-US" sz="4400" dirty="0">
              <a:latin typeface="+mj-lt"/>
            </a:endParaRPr>
          </a:p>
        </p:txBody>
      </p:sp>
      <p:pic>
        <p:nvPicPr>
          <p:cNvPr id="23554" name="Picture 2" descr="C:\Documents and Settings\kristin cielocha\Local Settings\Temporary Internet Files\Content.IE5\H5KSV6MS\MPj04395640000[1].jpg"/>
          <p:cNvPicPr>
            <a:picLocks noChangeAspect="1" noChangeArrowheads="1"/>
          </p:cNvPicPr>
          <p:nvPr/>
        </p:nvPicPr>
        <p:blipFill>
          <a:blip r:embed="rId2" cstate="print"/>
          <a:srcRect/>
          <a:stretch>
            <a:fillRect/>
          </a:stretch>
        </p:blipFill>
        <p:spPr bwMode="auto">
          <a:xfrm>
            <a:off x="76200" y="237889"/>
            <a:ext cx="2819400" cy="189571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 calcmode="lin" valueType="num">
                                      <p:cBhvr additive="base">
                                        <p:cTn id="37" dur="500" fill="hold"/>
                                        <p:tgtEl>
                                          <p:spTgt spid="4">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anim calcmode="lin" valueType="num">
                                      <p:cBhvr additive="base">
                                        <p:cTn id="43"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4">
                                            <p:txEl>
                                              <p:pRg st="10" end="10"/>
                                            </p:txEl>
                                          </p:spTgt>
                                        </p:tgtEl>
                                        <p:attrNameLst>
                                          <p:attrName>style.visibility</p:attrName>
                                        </p:attrNameLst>
                                      </p:cBhvr>
                                      <p:to>
                                        <p:strVal val="visible"/>
                                      </p:to>
                                    </p:set>
                                    <p:anim calcmode="lin" valueType="num">
                                      <p:cBhvr additive="base">
                                        <p:cTn id="49" dur="500" fill="hold"/>
                                        <p:tgtEl>
                                          <p:spTgt spid="4">
                                            <p:txEl>
                                              <p:pRg st="10" end="1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2362200"/>
            <a:ext cx="3962400" cy="3724096"/>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000" u="sng" dirty="0" smtClean="0"/>
              <a:t>Michael W. Smith</a:t>
            </a:r>
          </a:p>
          <a:p>
            <a:pPr>
              <a:buFontTx/>
              <a:buChar char="•"/>
            </a:pPr>
            <a:r>
              <a:rPr lang="en-US" dirty="0" smtClean="0"/>
              <a:t>Professor at Temple University</a:t>
            </a:r>
          </a:p>
          <a:p>
            <a:pPr>
              <a:buFontTx/>
              <a:buChar char="•"/>
            </a:pPr>
            <a:endParaRPr lang="en-US" dirty="0" smtClean="0"/>
          </a:p>
          <a:p>
            <a:pPr>
              <a:buFontTx/>
              <a:buChar char="•"/>
            </a:pPr>
            <a:r>
              <a:rPr lang="en-US" dirty="0" smtClean="0"/>
              <a:t>Taught high school for 11 years</a:t>
            </a:r>
          </a:p>
          <a:p>
            <a:pPr>
              <a:buFontTx/>
              <a:buChar char="•"/>
            </a:pPr>
            <a:endParaRPr lang="en-US" dirty="0" smtClean="0"/>
          </a:p>
          <a:p>
            <a:pPr>
              <a:buFontTx/>
              <a:buChar char="•"/>
            </a:pPr>
            <a:r>
              <a:rPr lang="en-US" dirty="0" smtClean="0"/>
              <a:t>Consultant for NCTE</a:t>
            </a:r>
          </a:p>
          <a:p>
            <a:pPr>
              <a:buFontTx/>
              <a:buChar char="•"/>
            </a:pPr>
            <a:endParaRPr lang="en-US" dirty="0" smtClean="0"/>
          </a:p>
          <a:p>
            <a:pPr>
              <a:buFontTx/>
              <a:buChar char="•"/>
            </a:pPr>
            <a:r>
              <a:rPr lang="en-US" dirty="0" smtClean="0"/>
              <a:t>Other notable book:</a:t>
            </a:r>
          </a:p>
          <a:p>
            <a:r>
              <a:rPr lang="en-US" dirty="0" smtClean="0"/>
              <a:t>  </a:t>
            </a:r>
            <a:r>
              <a:rPr lang="en-US" i="1" dirty="0" smtClean="0"/>
              <a:t>Going with the flow: How to engage boys (and girls) in their literacy learning</a:t>
            </a:r>
            <a:r>
              <a:rPr lang="en-US" dirty="0" smtClean="0"/>
              <a:t> </a:t>
            </a:r>
          </a:p>
          <a:p>
            <a:r>
              <a:rPr lang="en-US" dirty="0" smtClean="0"/>
              <a:t>           </a:t>
            </a:r>
          </a:p>
          <a:p>
            <a:pPr>
              <a:buFont typeface="Arial" pitchFamily="34" charset="0"/>
              <a:buChar char="•"/>
            </a:pPr>
            <a:endParaRPr lang="en-US" dirty="0"/>
          </a:p>
        </p:txBody>
      </p:sp>
      <p:sp>
        <p:nvSpPr>
          <p:cNvPr id="5" name="TextBox 4"/>
          <p:cNvSpPr txBox="1"/>
          <p:nvPr/>
        </p:nvSpPr>
        <p:spPr>
          <a:xfrm>
            <a:off x="2667000" y="1143000"/>
            <a:ext cx="6019800" cy="646331"/>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n-US" sz="3600" dirty="0" smtClean="0">
                <a:latin typeface="+mj-lt"/>
              </a:rPr>
              <a:t>Meet the Authors</a:t>
            </a:r>
            <a:endParaRPr lang="en-US" sz="3600" dirty="0">
              <a:latin typeface="+mj-lt"/>
            </a:endParaRPr>
          </a:p>
        </p:txBody>
      </p:sp>
      <p:pic>
        <p:nvPicPr>
          <p:cNvPr id="3074" name="Picture 2" descr="C:\Documents and Settings\kristin cielocha\Local Settings\Temporary Internet Files\Content.IE5\9G0YRDQ6\MPj04394930000[1].jpg"/>
          <p:cNvPicPr>
            <a:picLocks noChangeAspect="1" noChangeArrowheads="1"/>
          </p:cNvPicPr>
          <p:nvPr/>
        </p:nvPicPr>
        <p:blipFill>
          <a:blip r:embed="rId2" cstate="print"/>
          <a:srcRect/>
          <a:stretch>
            <a:fillRect/>
          </a:stretch>
        </p:blipFill>
        <p:spPr bwMode="auto">
          <a:xfrm>
            <a:off x="228600" y="304800"/>
            <a:ext cx="2514600" cy="167879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6" name="Rectangle 5"/>
          <p:cNvSpPr/>
          <p:nvPr/>
        </p:nvSpPr>
        <p:spPr>
          <a:xfrm>
            <a:off x="4572000" y="2362200"/>
            <a:ext cx="4114800" cy="3724096"/>
          </a:xfrm>
          <a:prstGeom prst="rect">
            <a:avLst/>
          </a:prstGeom>
          <a:solidFill>
            <a:schemeClr val="bg1"/>
          </a:solidFill>
        </p:spPr>
        <p:txBody>
          <a:bodyPr wrap="square">
            <a:spAutoFit/>
          </a:bodyPr>
          <a:lstStyle/>
          <a:p>
            <a:pPr algn="ctr"/>
            <a:r>
              <a:rPr lang="en-US" sz="2000" u="sng" dirty="0" smtClean="0"/>
              <a:t>Jeff Wilhelm</a:t>
            </a:r>
          </a:p>
          <a:p>
            <a:pPr>
              <a:buFontTx/>
              <a:buChar char="•"/>
            </a:pPr>
            <a:r>
              <a:rPr lang="en-US" dirty="0" smtClean="0"/>
              <a:t>Professor at Boise State University</a:t>
            </a:r>
          </a:p>
          <a:p>
            <a:pPr>
              <a:buFontTx/>
              <a:buChar char="•"/>
            </a:pPr>
            <a:endParaRPr lang="en-US" dirty="0" smtClean="0"/>
          </a:p>
          <a:p>
            <a:pPr>
              <a:buFontTx/>
              <a:buChar char="•"/>
            </a:pPr>
            <a:r>
              <a:rPr lang="en-US" dirty="0" smtClean="0"/>
              <a:t>Taught middle &amp; high school for 15 years</a:t>
            </a:r>
          </a:p>
          <a:p>
            <a:pPr>
              <a:buFontTx/>
              <a:buChar char="•"/>
            </a:pPr>
            <a:endParaRPr lang="en-US" dirty="0" smtClean="0"/>
          </a:p>
          <a:p>
            <a:pPr>
              <a:buFontTx/>
              <a:buChar char="•"/>
            </a:pPr>
            <a:r>
              <a:rPr lang="en-US" dirty="0" smtClean="0"/>
              <a:t>Other notable book:  </a:t>
            </a:r>
          </a:p>
          <a:p>
            <a:r>
              <a:rPr lang="en-US" i="1" dirty="0" smtClean="0"/>
              <a:t>Action Strategies for Deepening Comprehension: Using Drama Strategies to Assist Improved Reading Performance</a:t>
            </a:r>
            <a:r>
              <a:rPr lang="en-US" dirty="0" smtClean="0"/>
              <a:t>. </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2743200"/>
            <a:ext cx="6477000" cy="3323987"/>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buFontTx/>
              <a:buNone/>
            </a:pPr>
            <a:r>
              <a:rPr lang="en-US" sz="2400" u="sng" dirty="0" smtClean="0"/>
              <a:t>Achievement</a:t>
            </a:r>
          </a:p>
          <a:p>
            <a:r>
              <a:rPr lang="en-US" sz="2400" dirty="0" smtClean="0"/>
              <a:t>Boys take </a:t>
            </a:r>
            <a:r>
              <a:rPr lang="en-US" sz="2400" b="1" dirty="0" smtClean="0"/>
              <a:t>longer</a:t>
            </a:r>
            <a:r>
              <a:rPr lang="en-US" sz="2400" dirty="0" smtClean="0"/>
              <a:t> to </a:t>
            </a:r>
            <a:r>
              <a:rPr lang="en-US" sz="2400" b="1" dirty="0" smtClean="0"/>
              <a:t>learn to read</a:t>
            </a:r>
            <a:r>
              <a:rPr lang="en-US" sz="2400" dirty="0" smtClean="0"/>
              <a:t> </a:t>
            </a:r>
          </a:p>
          <a:p>
            <a:r>
              <a:rPr lang="en-US" sz="2400" dirty="0" smtClean="0"/>
              <a:t>Boys </a:t>
            </a:r>
            <a:r>
              <a:rPr lang="en-US" sz="2400" b="1" dirty="0" smtClean="0"/>
              <a:t>read less</a:t>
            </a:r>
          </a:p>
          <a:p>
            <a:r>
              <a:rPr lang="en-US" sz="2400" dirty="0" smtClean="0"/>
              <a:t>Boys tend to be better at information retrieval and work-related literature</a:t>
            </a:r>
          </a:p>
          <a:p>
            <a:r>
              <a:rPr lang="en-US" sz="2400" dirty="0" smtClean="0"/>
              <a:t>Girls tend to comprehend narrative texts and most expository texts significantly better</a:t>
            </a:r>
          </a:p>
          <a:p>
            <a:pPr>
              <a:buFont typeface="Arial" pitchFamily="34" charset="0"/>
              <a:buChar char="•"/>
            </a:pPr>
            <a:endParaRPr lang="en-US" dirty="0"/>
          </a:p>
        </p:txBody>
      </p:sp>
      <p:sp>
        <p:nvSpPr>
          <p:cNvPr id="5" name="TextBox 4"/>
          <p:cNvSpPr txBox="1"/>
          <p:nvPr/>
        </p:nvSpPr>
        <p:spPr>
          <a:xfrm>
            <a:off x="2667000" y="533400"/>
            <a:ext cx="6019800" cy="120032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n-US" sz="3600" dirty="0" smtClean="0">
                <a:latin typeface="+mj-lt"/>
              </a:rPr>
              <a:t>Summary of Research on Gender and Literacy</a:t>
            </a:r>
            <a:endParaRPr lang="en-US" sz="3600" dirty="0">
              <a:latin typeface="+mj-lt"/>
            </a:endParaRPr>
          </a:p>
        </p:txBody>
      </p:sp>
      <p:pic>
        <p:nvPicPr>
          <p:cNvPr id="4100" name="Picture 4" descr="C:\Documents and Settings\kristin cielocha\Local Settings\Temporary Internet Files\Content.IE5\GDB9OFY5\MPj04395380000[1].jpg"/>
          <p:cNvPicPr>
            <a:picLocks noChangeAspect="1" noChangeArrowheads="1"/>
          </p:cNvPicPr>
          <p:nvPr/>
        </p:nvPicPr>
        <p:blipFill>
          <a:blip r:embed="rId2" cstate="print"/>
          <a:srcRect/>
          <a:stretch>
            <a:fillRect/>
          </a:stretch>
        </p:blipFill>
        <p:spPr bwMode="auto">
          <a:xfrm>
            <a:off x="304800" y="304800"/>
            <a:ext cx="2209800" cy="186254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2743200"/>
            <a:ext cx="6477000" cy="336092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nSpc>
                <a:spcPct val="90000"/>
              </a:lnSpc>
              <a:buFontTx/>
              <a:buNone/>
            </a:pPr>
            <a:r>
              <a:rPr lang="en-US" sz="3200" u="sng" dirty="0" smtClean="0"/>
              <a:t>Attitude</a:t>
            </a:r>
          </a:p>
          <a:p>
            <a:pPr>
              <a:lnSpc>
                <a:spcPct val="90000"/>
              </a:lnSpc>
              <a:buFontTx/>
              <a:buNone/>
            </a:pPr>
            <a:r>
              <a:rPr lang="en-US" sz="2000" dirty="0" smtClean="0"/>
              <a:t>Boys:</a:t>
            </a:r>
          </a:p>
          <a:p>
            <a:pPr>
              <a:lnSpc>
                <a:spcPct val="90000"/>
              </a:lnSpc>
            </a:pPr>
            <a:r>
              <a:rPr lang="en-US" dirty="0" smtClean="0"/>
              <a:t>provide a </a:t>
            </a:r>
            <a:r>
              <a:rPr lang="en-US" b="1" dirty="0" smtClean="0"/>
              <a:t>lower estimations</a:t>
            </a:r>
            <a:r>
              <a:rPr lang="en-US" dirty="0" smtClean="0"/>
              <a:t> of their reading </a:t>
            </a:r>
            <a:r>
              <a:rPr lang="en-US" b="1" dirty="0" smtClean="0"/>
              <a:t>abilities</a:t>
            </a:r>
          </a:p>
          <a:p>
            <a:pPr>
              <a:lnSpc>
                <a:spcPct val="90000"/>
              </a:lnSpc>
            </a:pPr>
            <a:r>
              <a:rPr lang="en-US" dirty="0" smtClean="0"/>
              <a:t>value reading as an activity less </a:t>
            </a:r>
          </a:p>
          <a:p>
            <a:pPr>
              <a:lnSpc>
                <a:spcPct val="90000"/>
              </a:lnSpc>
            </a:pPr>
            <a:r>
              <a:rPr lang="en-US" b="1" dirty="0" smtClean="0"/>
              <a:t>less</a:t>
            </a:r>
            <a:r>
              <a:rPr lang="en-US" dirty="0" smtClean="0"/>
              <a:t> interest in </a:t>
            </a:r>
            <a:r>
              <a:rPr lang="en-US" b="1" dirty="0" smtClean="0"/>
              <a:t>leisure reading</a:t>
            </a:r>
            <a:r>
              <a:rPr lang="en-US" dirty="0" smtClean="0"/>
              <a:t> </a:t>
            </a:r>
          </a:p>
          <a:p>
            <a:pPr>
              <a:lnSpc>
                <a:spcPct val="90000"/>
              </a:lnSpc>
            </a:pPr>
            <a:r>
              <a:rPr lang="en-US" dirty="0" smtClean="0"/>
              <a:t>Declare themselves as “</a:t>
            </a:r>
            <a:r>
              <a:rPr lang="en-US" b="1" dirty="0" smtClean="0"/>
              <a:t>nonreaders</a:t>
            </a:r>
            <a:r>
              <a:rPr lang="en-US" dirty="0" smtClean="0"/>
              <a:t>”</a:t>
            </a:r>
          </a:p>
          <a:p>
            <a:pPr>
              <a:lnSpc>
                <a:spcPct val="90000"/>
              </a:lnSpc>
            </a:pPr>
            <a:r>
              <a:rPr lang="en-US" dirty="0" smtClean="0"/>
              <a:t>Spend </a:t>
            </a:r>
            <a:r>
              <a:rPr lang="en-US" b="1" dirty="0" smtClean="0"/>
              <a:t>less time reading</a:t>
            </a:r>
            <a:r>
              <a:rPr lang="en-US" dirty="0" smtClean="0"/>
              <a:t> &amp; express less enthusiasm </a:t>
            </a:r>
          </a:p>
          <a:p>
            <a:pPr>
              <a:lnSpc>
                <a:spcPct val="90000"/>
              </a:lnSpc>
            </a:pPr>
            <a:r>
              <a:rPr lang="en-US" dirty="0" smtClean="0"/>
              <a:t>The older they get, the more </a:t>
            </a:r>
            <a:r>
              <a:rPr lang="en-US" b="1" dirty="0" smtClean="0"/>
              <a:t>designate themselves</a:t>
            </a:r>
            <a:r>
              <a:rPr lang="en-US" dirty="0" smtClean="0"/>
              <a:t> as “</a:t>
            </a:r>
            <a:r>
              <a:rPr lang="en-US" b="1" dirty="0" smtClean="0"/>
              <a:t>nonreaders</a:t>
            </a:r>
            <a:r>
              <a:rPr lang="en-US" dirty="0" smtClean="0"/>
              <a:t>”  (about </a:t>
            </a:r>
            <a:r>
              <a:rPr lang="en-US" b="1" dirty="0" smtClean="0"/>
              <a:t>50%</a:t>
            </a:r>
            <a:r>
              <a:rPr lang="en-US" dirty="0" smtClean="0"/>
              <a:t> by high school)</a:t>
            </a:r>
          </a:p>
          <a:p>
            <a:pPr>
              <a:lnSpc>
                <a:spcPct val="90000"/>
              </a:lnSpc>
            </a:pPr>
            <a:endParaRPr lang="en-US" u="sng" dirty="0" smtClean="0"/>
          </a:p>
          <a:p>
            <a:pPr>
              <a:lnSpc>
                <a:spcPct val="90000"/>
              </a:lnSpc>
            </a:pPr>
            <a:endParaRPr lang="en-US" sz="1600" dirty="0" smtClean="0"/>
          </a:p>
          <a:p>
            <a:pPr>
              <a:buFont typeface="Arial" pitchFamily="34" charset="0"/>
              <a:buChar char="•"/>
            </a:pPr>
            <a:endParaRPr lang="en-US" dirty="0"/>
          </a:p>
        </p:txBody>
      </p:sp>
      <p:sp>
        <p:nvSpPr>
          <p:cNvPr id="5" name="TextBox 4"/>
          <p:cNvSpPr txBox="1"/>
          <p:nvPr/>
        </p:nvSpPr>
        <p:spPr>
          <a:xfrm>
            <a:off x="2667000" y="533400"/>
            <a:ext cx="6019800" cy="120032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n-US" sz="3600" dirty="0" smtClean="0">
                <a:latin typeface="+mj-lt"/>
              </a:rPr>
              <a:t>Summary of Research on Gender and Literacy</a:t>
            </a:r>
            <a:endParaRPr lang="en-US" sz="3600" dirty="0">
              <a:latin typeface="+mj-lt"/>
            </a:endParaRPr>
          </a:p>
        </p:txBody>
      </p:sp>
      <p:pic>
        <p:nvPicPr>
          <p:cNvPr id="3074" name="Picture 2" descr="C:\Documents and Settings\kristin cielocha\Local Settings\Temporary Internet Files\Content.IE5\2MTR96TT\MPj04394760000[1].jpg"/>
          <p:cNvPicPr>
            <a:picLocks noChangeAspect="1" noChangeArrowheads="1"/>
          </p:cNvPicPr>
          <p:nvPr/>
        </p:nvPicPr>
        <p:blipFill>
          <a:blip r:embed="rId2" cstate="print"/>
          <a:srcRect/>
          <a:stretch>
            <a:fillRect/>
          </a:stretch>
        </p:blipFill>
        <p:spPr bwMode="auto">
          <a:xfrm>
            <a:off x="533400" y="304800"/>
            <a:ext cx="1377478" cy="20574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57400" y="2209800"/>
            <a:ext cx="6477000" cy="4164217"/>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nSpc>
                <a:spcPct val="80000"/>
              </a:lnSpc>
              <a:buFontTx/>
              <a:buNone/>
            </a:pPr>
            <a:r>
              <a:rPr lang="en-US" b="1" u="sng" dirty="0" smtClean="0"/>
              <a:t>Choice</a:t>
            </a:r>
          </a:p>
          <a:p>
            <a:pPr>
              <a:lnSpc>
                <a:spcPct val="80000"/>
              </a:lnSpc>
              <a:buFontTx/>
              <a:buNone/>
            </a:pPr>
            <a:r>
              <a:rPr lang="en-US" dirty="0" smtClean="0"/>
              <a:t>Boys:</a:t>
            </a:r>
          </a:p>
          <a:p>
            <a:pPr>
              <a:lnSpc>
                <a:spcPct val="80000"/>
              </a:lnSpc>
            </a:pPr>
            <a:r>
              <a:rPr lang="en-US" dirty="0" smtClean="0"/>
              <a:t>&amp; girls want &amp; do </a:t>
            </a:r>
            <a:r>
              <a:rPr lang="en-US" b="1" dirty="0" smtClean="0"/>
              <a:t>read different things</a:t>
            </a:r>
          </a:p>
          <a:p>
            <a:pPr>
              <a:lnSpc>
                <a:spcPct val="80000"/>
              </a:lnSpc>
            </a:pPr>
            <a:r>
              <a:rPr lang="en-US" dirty="0" smtClean="0"/>
              <a:t>More inclined to read </a:t>
            </a:r>
            <a:r>
              <a:rPr lang="en-US" b="1" dirty="0" smtClean="0"/>
              <a:t>informational text</a:t>
            </a:r>
            <a:r>
              <a:rPr lang="en-US" dirty="0" smtClean="0"/>
              <a:t> </a:t>
            </a:r>
          </a:p>
          <a:p>
            <a:pPr>
              <a:lnSpc>
                <a:spcPct val="80000"/>
              </a:lnSpc>
            </a:pPr>
            <a:r>
              <a:rPr lang="en-US" dirty="0" smtClean="0"/>
              <a:t>More inclined to read </a:t>
            </a:r>
            <a:r>
              <a:rPr lang="en-US" b="1" dirty="0" smtClean="0"/>
              <a:t>magazines, newspapers, graphic novels, &amp; comic books</a:t>
            </a:r>
          </a:p>
          <a:p>
            <a:pPr>
              <a:lnSpc>
                <a:spcPct val="80000"/>
              </a:lnSpc>
            </a:pPr>
            <a:r>
              <a:rPr lang="en-US" dirty="0" smtClean="0"/>
              <a:t>Resist reading stories about girls</a:t>
            </a:r>
          </a:p>
          <a:p>
            <a:pPr>
              <a:lnSpc>
                <a:spcPct val="80000"/>
              </a:lnSpc>
            </a:pPr>
            <a:r>
              <a:rPr lang="en-US" dirty="0" smtClean="0"/>
              <a:t>More enthusiastic about reading </a:t>
            </a:r>
            <a:r>
              <a:rPr lang="en-US" b="1" dirty="0" smtClean="0"/>
              <a:t>electronic text</a:t>
            </a:r>
          </a:p>
          <a:p>
            <a:pPr>
              <a:lnSpc>
                <a:spcPct val="80000"/>
              </a:lnSpc>
            </a:pPr>
            <a:r>
              <a:rPr lang="en-US" dirty="0" smtClean="0"/>
              <a:t>Enjoy reading about </a:t>
            </a:r>
            <a:r>
              <a:rPr lang="en-US" b="1" dirty="0" smtClean="0"/>
              <a:t>hobbies, sports</a:t>
            </a:r>
            <a:r>
              <a:rPr lang="en-US" dirty="0" smtClean="0"/>
              <a:t>, &amp; things they might do</a:t>
            </a:r>
          </a:p>
          <a:p>
            <a:pPr>
              <a:lnSpc>
                <a:spcPct val="80000"/>
              </a:lnSpc>
            </a:pPr>
            <a:r>
              <a:rPr lang="en-US" dirty="0" smtClean="0"/>
              <a:t>Tend to </a:t>
            </a:r>
            <a:r>
              <a:rPr lang="en-US" b="1" dirty="0" smtClean="0"/>
              <a:t>collect series books</a:t>
            </a:r>
          </a:p>
          <a:p>
            <a:pPr>
              <a:lnSpc>
                <a:spcPct val="80000"/>
              </a:lnSpc>
            </a:pPr>
            <a:r>
              <a:rPr lang="en-US" b="1" dirty="0" smtClean="0"/>
              <a:t>Poetry</a:t>
            </a:r>
            <a:r>
              <a:rPr lang="en-US" dirty="0" smtClean="0"/>
              <a:t> is </a:t>
            </a:r>
            <a:r>
              <a:rPr lang="en-US" b="1" dirty="0" smtClean="0"/>
              <a:t>less popular</a:t>
            </a:r>
          </a:p>
          <a:p>
            <a:pPr>
              <a:lnSpc>
                <a:spcPct val="80000"/>
              </a:lnSpc>
            </a:pPr>
            <a:r>
              <a:rPr lang="en-US" dirty="0" smtClean="0"/>
              <a:t>Read less fiction</a:t>
            </a:r>
          </a:p>
          <a:p>
            <a:pPr>
              <a:lnSpc>
                <a:spcPct val="80000"/>
              </a:lnSpc>
            </a:pPr>
            <a:r>
              <a:rPr lang="en-US" dirty="0" smtClean="0"/>
              <a:t>Enjoy </a:t>
            </a:r>
            <a:r>
              <a:rPr lang="en-US" b="1" dirty="0" smtClean="0"/>
              <a:t>escapism &amp; humor</a:t>
            </a:r>
          </a:p>
          <a:p>
            <a:pPr>
              <a:lnSpc>
                <a:spcPct val="80000"/>
              </a:lnSpc>
            </a:pPr>
            <a:r>
              <a:rPr lang="en-US" dirty="0" smtClean="0"/>
              <a:t>Some groups very into </a:t>
            </a:r>
            <a:r>
              <a:rPr lang="en-US" b="1" dirty="0" smtClean="0"/>
              <a:t>science fiction or fantasy</a:t>
            </a:r>
          </a:p>
          <a:p>
            <a:pPr>
              <a:lnSpc>
                <a:spcPct val="90000"/>
              </a:lnSpc>
            </a:pPr>
            <a:endParaRPr lang="en-US" u="sng" dirty="0" smtClean="0"/>
          </a:p>
          <a:p>
            <a:pPr>
              <a:lnSpc>
                <a:spcPct val="90000"/>
              </a:lnSpc>
            </a:pPr>
            <a:endParaRPr lang="en-US" sz="1600" dirty="0" smtClean="0"/>
          </a:p>
          <a:p>
            <a:pPr>
              <a:buFont typeface="Arial" pitchFamily="34" charset="0"/>
              <a:buChar char="•"/>
            </a:pPr>
            <a:endParaRPr lang="en-US" dirty="0"/>
          </a:p>
        </p:txBody>
      </p:sp>
      <p:sp>
        <p:nvSpPr>
          <p:cNvPr id="5" name="TextBox 4"/>
          <p:cNvSpPr txBox="1"/>
          <p:nvPr/>
        </p:nvSpPr>
        <p:spPr>
          <a:xfrm>
            <a:off x="2667000" y="533400"/>
            <a:ext cx="6019800" cy="120032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n-US" sz="3600" dirty="0" smtClean="0">
                <a:latin typeface="+mj-lt"/>
              </a:rPr>
              <a:t>Summary of Research on Gender and Literacy</a:t>
            </a:r>
            <a:endParaRPr lang="en-US" sz="3600" dirty="0">
              <a:latin typeface="+mj-lt"/>
            </a:endParaRPr>
          </a:p>
        </p:txBody>
      </p:sp>
      <p:pic>
        <p:nvPicPr>
          <p:cNvPr id="2050" name="Picture 2" descr="C:\Documents and Settings\kristin cielocha\Local Settings\Temporary Internet Files\Content.IE5\XBH1EK1N\MPj04394510000[1].jpg"/>
          <p:cNvPicPr>
            <a:picLocks noChangeAspect="1" noChangeArrowheads="1"/>
          </p:cNvPicPr>
          <p:nvPr/>
        </p:nvPicPr>
        <p:blipFill>
          <a:blip r:embed="rId2" cstate="print"/>
          <a:srcRect/>
          <a:stretch>
            <a:fillRect/>
          </a:stretch>
        </p:blipFill>
        <p:spPr bwMode="auto">
          <a:xfrm>
            <a:off x="304800" y="228600"/>
            <a:ext cx="1603248" cy="240144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47800" y="2819400"/>
            <a:ext cx="6477000" cy="327782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nSpc>
                <a:spcPct val="90000"/>
              </a:lnSpc>
              <a:buFontTx/>
              <a:buNone/>
            </a:pPr>
            <a:r>
              <a:rPr lang="en-US" sz="3200" u="sng" dirty="0" smtClean="0"/>
              <a:t>Response</a:t>
            </a:r>
          </a:p>
          <a:p>
            <a:pPr>
              <a:lnSpc>
                <a:spcPct val="90000"/>
              </a:lnSpc>
              <a:buFontTx/>
              <a:buNone/>
            </a:pPr>
            <a:r>
              <a:rPr lang="en-US" dirty="0" smtClean="0"/>
              <a:t>Boys:</a:t>
            </a:r>
          </a:p>
          <a:p>
            <a:pPr>
              <a:lnSpc>
                <a:spcPct val="90000"/>
              </a:lnSpc>
            </a:pPr>
            <a:r>
              <a:rPr lang="en-US" b="1" dirty="0" smtClean="0"/>
              <a:t>Appearance</a:t>
            </a:r>
            <a:r>
              <a:rPr lang="en-US" dirty="0" smtClean="0"/>
              <a:t> of book &amp; cover </a:t>
            </a:r>
            <a:r>
              <a:rPr lang="en-US" b="1" dirty="0" smtClean="0"/>
              <a:t>important</a:t>
            </a:r>
          </a:p>
          <a:p>
            <a:pPr>
              <a:lnSpc>
                <a:spcPct val="90000"/>
              </a:lnSpc>
            </a:pPr>
            <a:r>
              <a:rPr lang="en-US" b="1" dirty="0" smtClean="0"/>
              <a:t>Less</a:t>
            </a:r>
            <a:r>
              <a:rPr lang="en-US" dirty="0" smtClean="0"/>
              <a:t> likely to </a:t>
            </a:r>
            <a:r>
              <a:rPr lang="en-US" b="1" dirty="0" smtClean="0"/>
              <a:t>talk</a:t>
            </a:r>
            <a:r>
              <a:rPr lang="en-US" dirty="0" smtClean="0"/>
              <a:t> about or </a:t>
            </a:r>
            <a:r>
              <a:rPr lang="en-US" b="1" dirty="0" smtClean="0"/>
              <a:t>overtly respond</a:t>
            </a:r>
            <a:r>
              <a:rPr lang="en-US" dirty="0" smtClean="0"/>
              <a:t> to their reading </a:t>
            </a:r>
          </a:p>
          <a:p>
            <a:pPr>
              <a:lnSpc>
                <a:spcPct val="90000"/>
              </a:lnSpc>
            </a:pPr>
            <a:r>
              <a:rPr lang="en-US" dirty="0" smtClean="0"/>
              <a:t>Prefer active responses to readings </a:t>
            </a:r>
          </a:p>
          <a:p>
            <a:pPr>
              <a:lnSpc>
                <a:spcPct val="90000"/>
              </a:lnSpc>
            </a:pPr>
            <a:r>
              <a:rPr lang="en-US" dirty="0" smtClean="0"/>
              <a:t>Tend to receive </a:t>
            </a:r>
            <a:r>
              <a:rPr lang="en-US" b="1" dirty="0" smtClean="0"/>
              <a:t>more open &amp; direct criticism</a:t>
            </a:r>
            <a:r>
              <a:rPr lang="en-US" dirty="0" smtClean="0"/>
              <a:t> for weaknesses in their reading &amp; writing</a:t>
            </a:r>
          </a:p>
          <a:p>
            <a:pPr>
              <a:lnSpc>
                <a:spcPct val="90000"/>
              </a:lnSpc>
            </a:pPr>
            <a:r>
              <a:rPr lang="en-US" dirty="0" smtClean="0"/>
              <a:t>Require </a:t>
            </a:r>
            <a:r>
              <a:rPr lang="en-US" b="1" dirty="0" smtClean="0"/>
              <a:t>more teacher time</a:t>
            </a:r>
            <a:r>
              <a:rPr lang="en-US" dirty="0" smtClean="0"/>
              <a:t> in coed settings </a:t>
            </a:r>
          </a:p>
          <a:p>
            <a:pPr>
              <a:lnSpc>
                <a:spcPct val="90000"/>
              </a:lnSpc>
            </a:pPr>
            <a:endParaRPr lang="en-US" u="sng" dirty="0" smtClean="0"/>
          </a:p>
          <a:p>
            <a:pPr>
              <a:lnSpc>
                <a:spcPct val="90000"/>
              </a:lnSpc>
            </a:pPr>
            <a:endParaRPr lang="en-US" sz="1600" dirty="0" smtClean="0"/>
          </a:p>
          <a:p>
            <a:pPr>
              <a:buFont typeface="Arial" pitchFamily="34" charset="0"/>
              <a:buChar char="•"/>
            </a:pPr>
            <a:endParaRPr lang="en-US" dirty="0"/>
          </a:p>
        </p:txBody>
      </p:sp>
      <p:sp>
        <p:nvSpPr>
          <p:cNvPr id="5" name="TextBox 4"/>
          <p:cNvSpPr txBox="1"/>
          <p:nvPr/>
        </p:nvSpPr>
        <p:spPr>
          <a:xfrm>
            <a:off x="2667000" y="533400"/>
            <a:ext cx="6019800" cy="120032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n-US" sz="3600" dirty="0" smtClean="0">
                <a:latin typeface="+mj-lt"/>
              </a:rPr>
              <a:t>Summary of Research on Gender and Literacy</a:t>
            </a:r>
            <a:endParaRPr lang="en-US" sz="3600" dirty="0">
              <a:latin typeface="+mj-lt"/>
            </a:endParaRPr>
          </a:p>
        </p:txBody>
      </p:sp>
      <p:pic>
        <p:nvPicPr>
          <p:cNvPr id="1026" name="Picture 2" descr="C:\Documents and Settings\kristin cielocha\Local Settings\Temporary Internet Files\Content.IE5\GDB9OFY5\MPj04394420000[1].jpg"/>
          <p:cNvPicPr>
            <a:picLocks noChangeAspect="1" noChangeArrowheads="1"/>
          </p:cNvPicPr>
          <p:nvPr/>
        </p:nvPicPr>
        <p:blipFill>
          <a:blip r:embed="rId2" cstate="print"/>
          <a:srcRect/>
          <a:stretch>
            <a:fillRect/>
          </a:stretch>
        </p:blipFill>
        <p:spPr bwMode="auto">
          <a:xfrm>
            <a:off x="381000" y="228600"/>
            <a:ext cx="1627923" cy="24384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2362200"/>
            <a:ext cx="6477000" cy="406265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lvl="1">
              <a:buFont typeface="Arial" pitchFamily="34" charset="0"/>
              <a:buChar char="•"/>
            </a:pPr>
            <a:r>
              <a:rPr lang="en-US" sz="2000" dirty="0" smtClean="0"/>
              <a:t>They </a:t>
            </a:r>
            <a:r>
              <a:rPr lang="en-US" sz="2000" dirty="0"/>
              <a:t>worked with 49 boys</a:t>
            </a:r>
          </a:p>
          <a:p>
            <a:pPr lvl="1">
              <a:buFont typeface="Arial" pitchFamily="34" charset="0"/>
              <a:buChar char="•"/>
            </a:pPr>
            <a:r>
              <a:rPr lang="en-US" sz="2000" dirty="0"/>
              <a:t>1/3 were high achieving</a:t>
            </a:r>
            <a:r>
              <a:rPr lang="en-US" sz="2000" dirty="0" smtClean="0"/>
              <a:t>, 1/3 were average, and 1/3 were </a:t>
            </a:r>
            <a:r>
              <a:rPr lang="en-US" sz="2000" dirty="0"/>
              <a:t>low</a:t>
            </a:r>
          </a:p>
          <a:p>
            <a:pPr lvl="1">
              <a:buFont typeface="Arial" pitchFamily="34" charset="0"/>
              <a:buChar char="•"/>
            </a:pPr>
            <a:r>
              <a:rPr lang="en-US" sz="2000" dirty="0"/>
              <a:t>32 </a:t>
            </a:r>
            <a:r>
              <a:rPr lang="en-US" sz="2000" dirty="0" smtClean="0"/>
              <a:t>were European American, </a:t>
            </a:r>
            <a:r>
              <a:rPr lang="en-US" sz="2000" dirty="0"/>
              <a:t>10 </a:t>
            </a:r>
            <a:r>
              <a:rPr lang="en-US" sz="2000" dirty="0" smtClean="0"/>
              <a:t>were African </a:t>
            </a:r>
            <a:r>
              <a:rPr lang="en-US" sz="2000" dirty="0"/>
              <a:t>American, 5 </a:t>
            </a:r>
            <a:r>
              <a:rPr lang="en-US" sz="2000" dirty="0" smtClean="0"/>
              <a:t>were Puerto </a:t>
            </a:r>
            <a:r>
              <a:rPr lang="en-US" sz="2000" dirty="0"/>
              <a:t>Rican, </a:t>
            </a:r>
            <a:r>
              <a:rPr lang="en-US" sz="2000" dirty="0" smtClean="0"/>
              <a:t>2 were </a:t>
            </a:r>
            <a:r>
              <a:rPr lang="en-US" sz="2000" dirty="0"/>
              <a:t>Asian American</a:t>
            </a:r>
          </a:p>
          <a:p>
            <a:pPr lvl="1">
              <a:buFont typeface="Arial" pitchFamily="34" charset="0"/>
              <a:buChar char="•"/>
            </a:pPr>
            <a:r>
              <a:rPr lang="en-US" sz="2000" dirty="0"/>
              <a:t>Students </a:t>
            </a:r>
            <a:r>
              <a:rPr lang="en-US" sz="2000" dirty="0" smtClean="0"/>
              <a:t>were different schools</a:t>
            </a:r>
            <a:endParaRPr lang="en-US" sz="2000" dirty="0"/>
          </a:p>
          <a:p>
            <a:pPr lvl="2">
              <a:buFont typeface="Arial" pitchFamily="34" charset="0"/>
              <a:buChar char="•"/>
            </a:pPr>
            <a:r>
              <a:rPr lang="en-US" sz="2000" dirty="0"/>
              <a:t>Urban high school</a:t>
            </a:r>
          </a:p>
          <a:p>
            <a:pPr lvl="2">
              <a:buFont typeface="Arial" pitchFamily="34" charset="0"/>
              <a:buChar char="•"/>
            </a:pPr>
            <a:r>
              <a:rPr lang="en-US" sz="2000" dirty="0"/>
              <a:t>Regional suburban high school</a:t>
            </a:r>
          </a:p>
          <a:p>
            <a:pPr lvl="2">
              <a:buFont typeface="Arial" pitchFamily="34" charset="0"/>
              <a:buChar char="•"/>
            </a:pPr>
            <a:r>
              <a:rPr lang="en-US" sz="2000" dirty="0"/>
              <a:t>Rural middle school and high school</a:t>
            </a:r>
          </a:p>
          <a:p>
            <a:pPr lvl="2">
              <a:buFont typeface="Arial" pitchFamily="34" charset="0"/>
              <a:buChar char="•"/>
            </a:pPr>
            <a:r>
              <a:rPr lang="en-US" sz="2000" dirty="0"/>
              <a:t>Private all boys middle school and high school</a:t>
            </a:r>
          </a:p>
          <a:p>
            <a:pPr>
              <a:buFont typeface="Arial" pitchFamily="34" charset="0"/>
              <a:buChar char="•"/>
            </a:pPr>
            <a:endParaRPr lang="en-US" dirty="0"/>
          </a:p>
        </p:txBody>
      </p:sp>
      <p:sp>
        <p:nvSpPr>
          <p:cNvPr id="5" name="TextBox 4"/>
          <p:cNvSpPr txBox="1"/>
          <p:nvPr/>
        </p:nvSpPr>
        <p:spPr>
          <a:xfrm>
            <a:off x="2667000" y="1143000"/>
            <a:ext cx="6019800" cy="707886"/>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n-US" sz="4000" dirty="0" smtClean="0">
                <a:latin typeface="+mj-lt"/>
              </a:rPr>
              <a:t>Who They Worked With</a:t>
            </a:r>
            <a:endParaRPr lang="en-US" sz="4000" dirty="0">
              <a:latin typeface="+mj-lt"/>
            </a:endParaRPr>
          </a:p>
        </p:txBody>
      </p:sp>
      <p:pic>
        <p:nvPicPr>
          <p:cNvPr id="1026" name="Picture 2" descr="C:\Documents and Settings\kristin cielocha\Local Settings\Temporary Internet Files\Content.IE5\H5KSV6MS\MPj04393190000[1].jpg"/>
          <p:cNvPicPr>
            <a:picLocks noChangeAspect="1" noChangeArrowheads="1"/>
          </p:cNvPicPr>
          <p:nvPr/>
        </p:nvPicPr>
        <p:blipFill>
          <a:blip r:embed="rId2" cstate="print"/>
          <a:srcRect/>
          <a:stretch>
            <a:fillRect/>
          </a:stretch>
        </p:blipFill>
        <p:spPr bwMode="auto">
          <a:xfrm>
            <a:off x="228600" y="228600"/>
            <a:ext cx="2286000" cy="201168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2743200"/>
            <a:ext cx="6477000" cy="3754874"/>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marL="914400" lvl="1" indent="-457200">
              <a:buFont typeface="+mj-lt"/>
              <a:buAutoNum type="arabicPeriod"/>
            </a:pPr>
            <a:r>
              <a:rPr lang="en-US" sz="2000" dirty="0" smtClean="0">
                <a:hlinkClick r:id="rId2" action="ppaction://hlinksldjump"/>
              </a:rPr>
              <a:t>They started with having the boys do the </a:t>
            </a:r>
            <a:r>
              <a:rPr lang="en-US" sz="2000" dirty="0">
                <a:hlinkClick r:id="rId2" action="ppaction://hlinksldjump"/>
              </a:rPr>
              <a:t>Ranking of Activities </a:t>
            </a:r>
            <a:r>
              <a:rPr lang="en-US" sz="2000" dirty="0" smtClean="0">
                <a:hlinkClick r:id="rId2" action="ppaction://hlinksldjump"/>
              </a:rPr>
              <a:t>worksheet</a:t>
            </a:r>
            <a:endParaRPr lang="en-US" sz="2000" dirty="0"/>
          </a:p>
          <a:p>
            <a:pPr marL="914400" lvl="1" indent="-457200">
              <a:buFont typeface="+mj-lt"/>
              <a:buAutoNum type="arabicPeriod"/>
            </a:pPr>
            <a:r>
              <a:rPr lang="en-US" sz="2000" dirty="0" smtClean="0"/>
              <a:t>Then they conducted interviews with the boys </a:t>
            </a:r>
            <a:r>
              <a:rPr lang="en-US" sz="2000" dirty="0"/>
              <a:t>to </a:t>
            </a:r>
            <a:r>
              <a:rPr lang="en-US" sz="2000" dirty="0" smtClean="0"/>
              <a:t>discuss how the boys did the rankings. </a:t>
            </a:r>
            <a:endParaRPr lang="en-US" sz="2000" dirty="0"/>
          </a:p>
          <a:p>
            <a:pPr marL="914400" lvl="1" indent="-457200">
              <a:buFont typeface="+mj-lt"/>
              <a:buAutoNum type="arabicPeriod"/>
            </a:pPr>
            <a:r>
              <a:rPr lang="en-US" sz="2000" dirty="0" smtClean="0"/>
              <a:t>They created fictional profiles of males and their literacy practices for the boys to read and comment on. </a:t>
            </a:r>
          </a:p>
          <a:p>
            <a:pPr marL="914400" lvl="1" indent="-457200">
              <a:buFont typeface="+mj-lt"/>
              <a:buAutoNum type="arabicPeriod"/>
            </a:pPr>
            <a:r>
              <a:rPr lang="en-US" sz="2000" dirty="0" smtClean="0"/>
              <a:t>Each boy kept on-going </a:t>
            </a:r>
            <a:r>
              <a:rPr lang="en-US" sz="2000" dirty="0"/>
              <a:t>reading </a:t>
            </a:r>
            <a:r>
              <a:rPr lang="en-US" sz="2000" dirty="0" smtClean="0"/>
              <a:t>logs of all the ways they interacted with literacy during the day. </a:t>
            </a:r>
            <a:endParaRPr lang="en-US" sz="2000" dirty="0"/>
          </a:p>
          <a:p>
            <a:pPr>
              <a:buFont typeface="Arial" pitchFamily="34" charset="0"/>
              <a:buChar char="•"/>
            </a:pPr>
            <a:endParaRPr lang="en-US" dirty="0"/>
          </a:p>
        </p:txBody>
      </p:sp>
      <p:sp>
        <p:nvSpPr>
          <p:cNvPr id="5" name="TextBox 4"/>
          <p:cNvSpPr txBox="1"/>
          <p:nvPr/>
        </p:nvSpPr>
        <p:spPr>
          <a:xfrm>
            <a:off x="2667000" y="1143000"/>
            <a:ext cx="6019800" cy="646331"/>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n-US" sz="3600" dirty="0" smtClean="0">
                <a:latin typeface="+mj-lt"/>
              </a:rPr>
              <a:t>How They Did Their Study</a:t>
            </a:r>
            <a:endParaRPr lang="en-US" sz="3600" dirty="0">
              <a:latin typeface="+mj-lt"/>
            </a:endParaRPr>
          </a:p>
        </p:txBody>
      </p:sp>
      <p:pic>
        <p:nvPicPr>
          <p:cNvPr id="2050" name="Picture 2" descr="C:\Documents and Settings\kristin cielocha\Local Settings\Temporary Internet Files\Content.IE5\9G0YRDQ6\MPj04393260000[1].jpg"/>
          <p:cNvPicPr>
            <a:picLocks noChangeAspect="1" noChangeArrowheads="1"/>
          </p:cNvPicPr>
          <p:nvPr/>
        </p:nvPicPr>
        <p:blipFill>
          <a:blip r:embed="rId3" cstate="print"/>
          <a:srcRect/>
          <a:stretch>
            <a:fillRect/>
          </a:stretch>
        </p:blipFill>
        <p:spPr bwMode="auto">
          <a:xfrm>
            <a:off x="228600" y="304800"/>
            <a:ext cx="2514600" cy="195420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228600"/>
            <a:ext cx="8077200" cy="381000"/>
          </a:xfrm>
        </p:spPr>
        <p:txBody>
          <a:bodyPr>
            <a:normAutofit fontScale="90000"/>
          </a:bodyPr>
          <a:lstStyle/>
          <a:p>
            <a:r>
              <a:rPr lang="en-US" sz="4000" u="sng" dirty="0"/>
              <a:t>Activity Ranking Sheet</a:t>
            </a:r>
          </a:p>
        </p:txBody>
      </p:sp>
      <p:sp>
        <p:nvSpPr>
          <p:cNvPr id="10243" name="Rectangle 3"/>
          <p:cNvSpPr>
            <a:spLocks noGrp="1" noChangeArrowheads="1"/>
          </p:cNvSpPr>
          <p:nvPr>
            <p:ph type="body" idx="1"/>
          </p:nvPr>
        </p:nvSpPr>
        <p:spPr>
          <a:xfrm>
            <a:off x="457200" y="1981200"/>
            <a:ext cx="8229600" cy="4495800"/>
          </a:xfrm>
        </p:spPr>
        <p:txBody>
          <a:bodyPr/>
          <a:lstStyle/>
          <a:p>
            <a:pPr>
              <a:lnSpc>
                <a:spcPct val="80000"/>
              </a:lnSpc>
              <a:buFontTx/>
              <a:buNone/>
            </a:pPr>
            <a:r>
              <a:rPr lang="en-US" sz="2000" dirty="0"/>
              <a:t>___ Listening to music</a:t>
            </a:r>
          </a:p>
          <a:p>
            <a:pPr>
              <a:lnSpc>
                <a:spcPct val="80000"/>
              </a:lnSpc>
              <a:buFontTx/>
              <a:buNone/>
            </a:pPr>
            <a:r>
              <a:rPr lang="en-US" sz="2000" dirty="0"/>
              <a:t>___ Hanging out with friends</a:t>
            </a:r>
          </a:p>
          <a:p>
            <a:pPr>
              <a:lnSpc>
                <a:spcPct val="80000"/>
              </a:lnSpc>
              <a:buFontTx/>
              <a:buNone/>
            </a:pPr>
            <a:r>
              <a:rPr lang="en-US" sz="2000" dirty="0"/>
              <a:t>___ Playing sports</a:t>
            </a:r>
          </a:p>
          <a:p>
            <a:pPr>
              <a:lnSpc>
                <a:spcPct val="80000"/>
              </a:lnSpc>
              <a:buFontTx/>
              <a:buNone/>
            </a:pPr>
            <a:r>
              <a:rPr lang="en-US" sz="2000" dirty="0"/>
              <a:t>___ Playing video games</a:t>
            </a:r>
          </a:p>
          <a:p>
            <a:pPr>
              <a:lnSpc>
                <a:spcPct val="80000"/>
              </a:lnSpc>
              <a:buFontTx/>
              <a:buNone/>
            </a:pPr>
            <a:r>
              <a:rPr lang="en-US" sz="2000" dirty="0"/>
              <a:t>___ Doing something mechanical, like fixing an engine</a:t>
            </a:r>
          </a:p>
          <a:p>
            <a:pPr>
              <a:lnSpc>
                <a:spcPct val="80000"/>
              </a:lnSpc>
              <a:buFontTx/>
              <a:buNone/>
            </a:pPr>
            <a:r>
              <a:rPr lang="en-US" sz="2000" dirty="0"/>
              <a:t>___ Drawing, painting, or cartooning</a:t>
            </a:r>
          </a:p>
          <a:p>
            <a:pPr>
              <a:lnSpc>
                <a:spcPct val="80000"/>
              </a:lnSpc>
              <a:buFontTx/>
              <a:buNone/>
            </a:pPr>
            <a:r>
              <a:rPr lang="en-US" sz="2000" dirty="0"/>
              <a:t>___ Reading a good book</a:t>
            </a:r>
          </a:p>
          <a:p>
            <a:pPr>
              <a:lnSpc>
                <a:spcPct val="80000"/>
              </a:lnSpc>
              <a:buFontTx/>
              <a:buNone/>
            </a:pPr>
            <a:r>
              <a:rPr lang="en-US" sz="2000" dirty="0"/>
              <a:t>___ Watching a favorite sports team on TV or at the stadium</a:t>
            </a:r>
          </a:p>
          <a:p>
            <a:pPr>
              <a:lnSpc>
                <a:spcPct val="80000"/>
              </a:lnSpc>
              <a:buFontTx/>
              <a:buNone/>
            </a:pPr>
            <a:r>
              <a:rPr lang="en-US" sz="2000" dirty="0"/>
              <a:t>___ Surfing the net</a:t>
            </a:r>
          </a:p>
          <a:p>
            <a:pPr>
              <a:lnSpc>
                <a:spcPct val="80000"/>
              </a:lnSpc>
              <a:buFontTx/>
              <a:buNone/>
            </a:pPr>
            <a:r>
              <a:rPr lang="en-US" sz="2000" dirty="0"/>
              <a:t>___ Learning something new about a topic that interests me</a:t>
            </a:r>
          </a:p>
          <a:p>
            <a:pPr>
              <a:lnSpc>
                <a:spcPct val="80000"/>
              </a:lnSpc>
              <a:buFontTx/>
              <a:buNone/>
            </a:pPr>
            <a:r>
              <a:rPr lang="en-US" sz="2000" dirty="0"/>
              <a:t>___ Working on a hobby (Please specify your hobby)</a:t>
            </a:r>
          </a:p>
          <a:p>
            <a:pPr>
              <a:lnSpc>
                <a:spcPct val="80000"/>
              </a:lnSpc>
              <a:buFontTx/>
              <a:buNone/>
            </a:pPr>
            <a:r>
              <a:rPr lang="en-US" sz="2000" dirty="0"/>
              <a:t>___ Going to school</a:t>
            </a:r>
          </a:p>
          <a:p>
            <a:pPr>
              <a:lnSpc>
                <a:spcPct val="80000"/>
              </a:lnSpc>
              <a:buFontTx/>
              <a:buNone/>
            </a:pPr>
            <a:r>
              <a:rPr lang="en-US" sz="2000" dirty="0"/>
              <a:t>___ Watching television or going to the movies</a:t>
            </a:r>
          </a:p>
          <a:p>
            <a:pPr>
              <a:lnSpc>
                <a:spcPct val="80000"/>
              </a:lnSpc>
              <a:buFontTx/>
              <a:buNone/>
            </a:pPr>
            <a:r>
              <a:rPr lang="en-US" sz="2000" dirty="0"/>
              <a:t>___ Other ( Please specify _____________)</a:t>
            </a:r>
          </a:p>
        </p:txBody>
      </p:sp>
      <p:sp>
        <p:nvSpPr>
          <p:cNvPr id="10244" name="Text Box 4"/>
          <p:cNvSpPr txBox="1">
            <a:spLocks noChangeArrowheads="1"/>
          </p:cNvSpPr>
          <p:nvPr/>
        </p:nvSpPr>
        <p:spPr bwMode="auto">
          <a:xfrm>
            <a:off x="228600" y="1066800"/>
            <a:ext cx="8705850" cy="641350"/>
          </a:xfrm>
          <a:prstGeom prst="rect">
            <a:avLst/>
          </a:prstGeom>
          <a:noFill/>
          <a:ln w="9525">
            <a:noFill/>
            <a:miter lim="800000"/>
            <a:headEnd/>
            <a:tailEnd/>
          </a:ln>
          <a:effectLst/>
        </p:spPr>
        <p:txBody>
          <a:bodyPr>
            <a:spAutoFit/>
          </a:bodyPr>
          <a:lstStyle/>
          <a:p>
            <a:r>
              <a:rPr lang="en-US"/>
              <a:t>Please rank the following activities in the order that you like them.  Put a 1 next to the activity you like most, moving down to a 14 for the activity you like least.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135</TotalTime>
  <Words>1106</Words>
  <Application>Microsoft Office PowerPoint</Application>
  <PresentationFormat>On-screen Show (4:3)</PresentationFormat>
  <Paragraphs>147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Technic</vt:lpstr>
      <vt:lpstr>Reading Don't fix no Chevys</vt:lpstr>
      <vt:lpstr>Slide 2</vt:lpstr>
      <vt:lpstr>Slide 3</vt:lpstr>
      <vt:lpstr>Slide 4</vt:lpstr>
      <vt:lpstr>Slide 5</vt:lpstr>
      <vt:lpstr>Slide 6</vt:lpstr>
      <vt:lpstr>Slide 7</vt:lpstr>
      <vt:lpstr>Slide 8</vt:lpstr>
      <vt:lpstr>Activity Ranking Sheet</vt:lpstr>
      <vt:lpstr>Slide 10</vt:lpstr>
      <vt:lpstr>Slide 11</vt:lpstr>
      <vt:lpstr>Slide 12</vt:lpstr>
      <vt:lpstr>Slide 13</vt:lpstr>
      <vt:lpstr>Slide 14</vt:lpstr>
      <vt:lpstr>Slide 15</vt:lpstr>
    </vt:vector>
  </TitlesOfParts>
  <Company>D87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Cielocha</dc:creator>
  <cp:lastModifiedBy>Cielocha</cp:lastModifiedBy>
  <cp:revision>50</cp:revision>
  <dcterms:created xsi:type="dcterms:W3CDTF">2009-04-14T13:26:00Z</dcterms:created>
  <dcterms:modified xsi:type="dcterms:W3CDTF">2009-04-15T11:35:27Z</dcterms:modified>
</cp:coreProperties>
</file>